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6"/>
  </p:notesMasterIdLst>
  <p:sldIdLst>
    <p:sldId id="288" r:id="rId2"/>
    <p:sldId id="289" r:id="rId3"/>
    <p:sldId id="290" r:id="rId4"/>
    <p:sldId id="291" r:id="rId5"/>
  </p:sldIdLst>
  <p:sldSz cx="24155400" cy="13716000"/>
  <p:notesSz cx="6858000" cy="9144000"/>
  <p:defaultTextStyle>
    <a:defPPr>
      <a:defRPr lang="en-US"/>
    </a:defPPr>
    <a:lvl1pPr marL="0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1pPr>
    <a:lvl2pPr marL="908914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2pPr>
    <a:lvl3pPr marL="1817827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3pPr>
    <a:lvl4pPr marL="2726741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4pPr>
    <a:lvl5pPr marL="3635654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5pPr>
    <a:lvl6pPr marL="4544568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6pPr>
    <a:lvl7pPr marL="5453482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7pPr>
    <a:lvl8pPr marL="6362395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8pPr>
    <a:lvl9pPr marL="7271309" algn="l" defTabSz="1817827" rtl="0" eaLnBrk="1" latinLnBrk="0" hangingPunct="1">
      <a:defRPr sz="35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2610" autoAdjust="0"/>
  </p:normalViewPr>
  <p:slideViewPr>
    <p:cSldViewPr snapToGrid="0">
      <p:cViewPr varScale="1">
        <p:scale>
          <a:sx n="38" d="100"/>
          <a:sy n="38" d="100"/>
        </p:scale>
        <p:origin x="4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36A31-29C0-4224-8B2F-194AE0CD4809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1143000"/>
            <a:ext cx="5435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BF7F0-7B94-4A49-B514-29C6BCC1CE4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222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1pPr>
    <a:lvl2pPr marL="908914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2pPr>
    <a:lvl3pPr marL="1817827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3pPr>
    <a:lvl4pPr marL="2726741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4pPr>
    <a:lvl5pPr marL="3635654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5pPr>
    <a:lvl6pPr marL="4544568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6pPr>
    <a:lvl7pPr marL="5453482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7pPr>
    <a:lvl8pPr marL="6362395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8pPr>
    <a:lvl9pPr marL="7271309" algn="l" defTabSz="1817827" rtl="0" eaLnBrk="1" latinLnBrk="0" hangingPunct="1">
      <a:defRPr sz="238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9425" y="2244726"/>
            <a:ext cx="18116550" cy="4775200"/>
          </a:xfrm>
        </p:spPr>
        <p:txBody>
          <a:bodyPr anchor="b"/>
          <a:lstStyle>
            <a:lvl1pPr algn="ctr">
              <a:defRPr sz="1188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9425" y="7204076"/>
            <a:ext cx="18116550" cy="3311524"/>
          </a:xfrm>
        </p:spPr>
        <p:txBody>
          <a:bodyPr/>
          <a:lstStyle>
            <a:lvl1pPr marL="0" indent="0" algn="ctr">
              <a:buNone/>
              <a:defRPr sz="4755"/>
            </a:lvl1pPr>
            <a:lvl2pPr marL="905850" indent="0" algn="ctr">
              <a:buNone/>
              <a:defRPr sz="3963"/>
            </a:lvl2pPr>
            <a:lvl3pPr marL="1811701" indent="0" algn="ctr">
              <a:buNone/>
              <a:defRPr sz="3566"/>
            </a:lvl3pPr>
            <a:lvl4pPr marL="2717551" indent="0" algn="ctr">
              <a:buNone/>
              <a:defRPr sz="3170"/>
            </a:lvl4pPr>
            <a:lvl5pPr marL="3623401" indent="0" algn="ctr">
              <a:buNone/>
              <a:defRPr sz="3170"/>
            </a:lvl5pPr>
            <a:lvl6pPr marL="4529252" indent="0" algn="ctr">
              <a:buNone/>
              <a:defRPr sz="3170"/>
            </a:lvl6pPr>
            <a:lvl7pPr marL="5435102" indent="0" algn="ctr">
              <a:buNone/>
              <a:defRPr sz="3170"/>
            </a:lvl7pPr>
            <a:lvl8pPr marL="6340953" indent="0" algn="ctr">
              <a:buNone/>
              <a:defRPr sz="3170"/>
            </a:lvl8pPr>
            <a:lvl9pPr marL="7246803" indent="0" algn="ctr">
              <a:buNone/>
              <a:defRPr sz="317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209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26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8103" y="3419477"/>
            <a:ext cx="20834033" cy="5705474"/>
          </a:xfrm>
        </p:spPr>
        <p:txBody>
          <a:bodyPr anchor="b"/>
          <a:lstStyle>
            <a:lvl1pPr>
              <a:defRPr sz="1188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8103" y="9178927"/>
            <a:ext cx="20834033" cy="3000374"/>
          </a:xfrm>
        </p:spPr>
        <p:txBody>
          <a:bodyPr/>
          <a:lstStyle>
            <a:lvl1pPr marL="0" indent="0">
              <a:buNone/>
              <a:defRPr sz="4755">
                <a:solidFill>
                  <a:schemeClr val="tx1">
                    <a:tint val="75000"/>
                  </a:schemeClr>
                </a:solidFill>
              </a:defRPr>
            </a:lvl1pPr>
            <a:lvl2pPr marL="905850" indent="0">
              <a:buNone/>
              <a:defRPr sz="3963">
                <a:solidFill>
                  <a:schemeClr val="tx1">
                    <a:tint val="75000"/>
                  </a:schemeClr>
                </a:solidFill>
              </a:defRPr>
            </a:lvl2pPr>
            <a:lvl3pPr marL="1811701" indent="0">
              <a:buNone/>
              <a:defRPr sz="3566">
                <a:solidFill>
                  <a:schemeClr val="tx1">
                    <a:tint val="75000"/>
                  </a:schemeClr>
                </a:solidFill>
              </a:defRPr>
            </a:lvl3pPr>
            <a:lvl4pPr marL="2717551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4pPr>
            <a:lvl5pPr marL="3623401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5pPr>
            <a:lvl6pPr marL="4529252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6pPr>
            <a:lvl7pPr marL="5435102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7pPr>
            <a:lvl8pPr marL="6340953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8pPr>
            <a:lvl9pPr marL="7246803" indent="0">
              <a:buNone/>
              <a:defRPr sz="31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48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60684" y="3651250"/>
            <a:ext cx="10266045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28671" y="3651250"/>
            <a:ext cx="10266045" cy="87026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27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0" y="730251"/>
            <a:ext cx="20834033" cy="265112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831" y="3362326"/>
            <a:ext cx="10218865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850" indent="0">
              <a:buNone/>
              <a:defRPr sz="3963" b="1"/>
            </a:lvl2pPr>
            <a:lvl3pPr marL="1811701" indent="0">
              <a:buNone/>
              <a:defRPr sz="3566" b="1"/>
            </a:lvl3pPr>
            <a:lvl4pPr marL="2717551" indent="0">
              <a:buNone/>
              <a:defRPr sz="3170" b="1"/>
            </a:lvl4pPr>
            <a:lvl5pPr marL="3623401" indent="0">
              <a:buNone/>
              <a:defRPr sz="3170" b="1"/>
            </a:lvl5pPr>
            <a:lvl6pPr marL="4529252" indent="0">
              <a:buNone/>
              <a:defRPr sz="3170" b="1"/>
            </a:lvl6pPr>
            <a:lvl7pPr marL="5435102" indent="0">
              <a:buNone/>
              <a:defRPr sz="3170" b="1"/>
            </a:lvl7pPr>
            <a:lvl8pPr marL="6340953" indent="0">
              <a:buNone/>
              <a:defRPr sz="3170" b="1"/>
            </a:lvl8pPr>
            <a:lvl9pPr marL="7246803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3831" y="5010150"/>
            <a:ext cx="10218865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228671" y="3362326"/>
            <a:ext cx="10269191" cy="1647824"/>
          </a:xfrm>
        </p:spPr>
        <p:txBody>
          <a:bodyPr anchor="b"/>
          <a:lstStyle>
            <a:lvl1pPr marL="0" indent="0">
              <a:buNone/>
              <a:defRPr sz="4755" b="1"/>
            </a:lvl1pPr>
            <a:lvl2pPr marL="905850" indent="0">
              <a:buNone/>
              <a:defRPr sz="3963" b="1"/>
            </a:lvl2pPr>
            <a:lvl3pPr marL="1811701" indent="0">
              <a:buNone/>
              <a:defRPr sz="3566" b="1"/>
            </a:lvl3pPr>
            <a:lvl4pPr marL="2717551" indent="0">
              <a:buNone/>
              <a:defRPr sz="3170" b="1"/>
            </a:lvl4pPr>
            <a:lvl5pPr marL="3623401" indent="0">
              <a:buNone/>
              <a:defRPr sz="3170" b="1"/>
            </a:lvl5pPr>
            <a:lvl6pPr marL="4529252" indent="0">
              <a:buNone/>
              <a:defRPr sz="3170" b="1"/>
            </a:lvl6pPr>
            <a:lvl7pPr marL="5435102" indent="0">
              <a:buNone/>
              <a:defRPr sz="3170" b="1"/>
            </a:lvl7pPr>
            <a:lvl8pPr marL="6340953" indent="0">
              <a:buNone/>
              <a:defRPr sz="3170" b="1"/>
            </a:lvl8pPr>
            <a:lvl9pPr marL="7246803" indent="0">
              <a:buNone/>
              <a:defRPr sz="317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228671" y="5010150"/>
            <a:ext cx="10269191" cy="736917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52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87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296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1" y="914400"/>
            <a:ext cx="7790745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9191" y="1974851"/>
            <a:ext cx="12228671" cy="9747250"/>
          </a:xfrm>
        </p:spPr>
        <p:txBody>
          <a:bodyPr/>
          <a:lstStyle>
            <a:lvl1pPr>
              <a:defRPr sz="6340"/>
            </a:lvl1pPr>
            <a:lvl2pPr>
              <a:defRPr sz="5548"/>
            </a:lvl2pPr>
            <a:lvl3pPr>
              <a:defRPr sz="4755"/>
            </a:lvl3pPr>
            <a:lvl4pPr>
              <a:defRPr sz="3963"/>
            </a:lvl4pPr>
            <a:lvl5pPr>
              <a:defRPr sz="3963"/>
            </a:lvl5pPr>
            <a:lvl6pPr>
              <a:defRPr sz="3963"/>
            </a:lvl6pPr>
            <a:lvl7pPr>
              <a:defRPr sz="3963"/>
            </a:lvl7pPr>
            <a:lvl8pPr>
              <a:defRPr sz="3963"/>
            </a:lvl8pPr>
            <a:lvl9pPr>
              <a:defRPr sz="3963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831" y="4114800"/>
            <a:ext cx="7790745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850" indent="0">
              <a:buNone/>
              <a:defRPr sz="2774"/>
            </a:lvl2pPr>
            <a:lvl3pPr marL="1811701" indent="0">
              <a:buNone/>
              <a:defRPr sz="2378"/>
            </a:lvl3pPr>
            <a:lvl4pPr marL="2717551" indent="0">
              <a:buNone/>
              <a:defRPr sz="1981"/>
            </a:lvl4pPr>
            <a:lvl5pPr marL="3623401" indent="0">
              <a:buNone/>
              <a:defRPr sz="1981"/>
            </a:lvl5pPr>
            <a:lvl6pPr marL="4529252" indent="0">
              <a:buNone/>
              <a:defRPr sz="1981"/>
            </a:lvl6pPr>
            <a:lvl7pPr marL="5435102" indent="0">
              <a:buNone/>
              <a:defRPr sz="1981"/>
            </a:lvl7pPr>
            <a:lvl8pPr marL="6340953" indent="0">
              <a:buNone/>
              <a:defRPr sz="1981"/>
            </a:lvl8pPr>
            <a:lvl9pPr marL="7246803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324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831" y="914400"/>
            <a:ext cx="7790745" cy="3200400"/>
          </a:xfrm>
        </p:spPr>
        <p:txBody>
          <a:bodyPr anchor="b"/>
          <a:lstStyle>
            <a:lvl1pPr>
              <a:defRPr sz="634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9191" y="1974851"/>
            <a:ext cx="12228671" cy="9747250"/>
          </a:xfrm>
        </p:spPr>
        <p:txBody>
          <a:bodyPr anchor="t"/>
          <a:lstStyle>
            <a:lvl1pPr marL="0" indent="0">
              <a:buNone/>
              <a:defRPr sz="6340"/>
            </a:lvl1pPr>
            <a:lvl2pPr marL="905850" indent="0">
              <a:buNone/>
              <a:defRPr sz="5548"/>
            </a:lvl2pPr>
            <a:lvl3pPr marL="1811701" indent="0">
              <a:buNone/>
              <a:defRPr sz="4755"/>
            </a:lvl3pPr>
            <a:lvl4pPr marL="2717551" indent="0">
              <a:buNone/>
              <a:defRPr sz="3963"/>
            </a:lvl4pPr>
            <a:lvl5pPr marL="3623401" indent="0">
              <a:buNone/>
              <a:defRPr sz="3963"/>
            </a:lvl5pPr>
            <a:lvl6pPr marL="4529252" indent="0">
              <a:buNone/>
              <a:defRPr sz="3963"/>
            </a:lvl6pPr>
            <a:lvl7pPr marL="5435102" indent="0">
              <a:buNone/>
              <a:defRPr sz="3963"/>
            </a:lvl7pPr>
            <a:lvl8pPr marL="6340953" indent="0">
              <a:buNone/>
              <a:defRPr sz="3963"/>
            </a:lvl8pPr>
            <a:lvl9pPr marL="7246803" indent="0">
              <a:buNone/>
              <a:defRPr sz="3963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3831" y="4114800"/>
            <a:ext cx="7790745" cy="7623176"/>
          </a:xfrm>
        </p:spPr>
        <p:txBody>
          <a:bodyPr/>
          <a:lstStyle>
            <a:lvl1pPr marL="0" indent="0">
              <a:buNone/>
              <a:defRPr sz="3170"/>
            </a:lvl1pPr>
            <a:lvl2pPr marL="905850" indent="0">
              <a:buNone/>
              <a:defRPr sz="2774"/>
            </a:lvl2pPr>
            <a:lvl3pPr marL="1811701" indent="0">
              <a:buNone/>
              <a:defRPr sz="2378"/>
            </a:lvl3pPr>
            <a:lvl4pPr marL="2717551" indent="0">
              <a:buNone/>
              <a:defRPr sz="1981"/>
            </a:lvl4pPr>
            <a:lvl5pPr marL="3623401" indent="0">
              <a:buNone/>
              <a:defRPr sz="1981"/>
            </a:lvl5pPr>
            <a:lvl6pPr marL="4529252" indent="0">
              <a:buNone/>
              <a:defRPr sz="1981"/>
            </a:lvl6pPr>
            <a:lvl7pPr marL="5435102" indent="0">
              <a:buNone/>
              <a:defRPr sz="1981"/>
            </a:lvl7pPr>
            <a:lvl8pPr marL="6340953" indent="0">
              <a:buNone/>
              <a:defRPr sz="1981"/>
            </a:lvl8pPr>
            <a:lvl9pPr marL="7246803" indent="0">
              <a:buNone/>
              <a:defRPr sz="198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5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505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286208" y="730250"/>
            <a:ext cx="5208508" cy="1162367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60684" y="730250"/>
            <a:ext cx="15323582" cy="1162367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31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0314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60684" y="730251"/>
            <a:ext cx="2083403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0684" y="3651250"/>
            <a:ext cx="2083403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60684" y="12712701"/>
            <a:ext cx="5434965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274A6-AAEE-43EE-9EED-6EE58C813C2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01476" y="12712701"/>
            <a:ext cx="815244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059751" y="12712701"/>
            <a:ext cx="5434965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E8487-8125-4D8A-9D94-90ED4356D00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39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811701" rtl="0" eaLnBrk="1" latinLnBrk="0" hangingPunct="1">
        <a:lnSpc>
          <a:spcPct val="90000"/>
        </a:lnSpc>
        <a:spcBef>
          <a:spcPct val="0"/>
        </a:spcBef>
        <a:buNone/>
        <a:defRPr sz="87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2925" indent="-452925" algn="l" defTabSz="1811701" rtl="0" eaLnBrk="1" latinLnBrk="0" hangingPunct="1">
        <a:lnSpc>
          <a:spcPct val="90000"/>
        </a:lnSpc>
        <a:spcBef>
          <a:spcPts val="1981"/>
        </a:spcBef>
        <a:buFont typeface="Arial" panose="020B0604020202020204" pitchFamily="34" charset="0"/>
        <a:buChar char="•"/>
        <a:defRPr sz="5548" kern="1200">
          <a:solidFill>
            <a:schemeClr val="tx1"/>
          </a:solidFill>
          <a:latin typeface="+mn-lt"/>
          <a:ea typeface="+mn-ea"/>
          <a:cs typeface="+mn-cs"/>
        </a:defRPr>
      </a:lvl1pPr>
      <a:lvl2pPr marL="135877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4755" kern="1200">
          <a:solidFill>
            <a:schemeClr val="tx1"/>
          </a:solidFill>
          <a:latin typeface="+mn-lt"/>
          <a:ea typeface="+mn-ea"/>
          <a:cs typeface="+mn-cs"/>
        </a:defRPr>
      </a:lvl2pPr>
      <a:lvl3pPr marL="226462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963" kern="1200">
          <a:solidFill>
            <a:schemeClr val="tx1"/>
          </a:solidFill>
          <a:latin typeface="+mn-lt"/>
          <a:ea typeface="+mn-ea"/>
          <a:cs typeface="+mn-cs"/>
        </a:defRPr>
      </a:lvl3pPr>
      <a:lvl4pPr marL="3170476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407632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98217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888027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793878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699728" indent="-452925" algn="l" defTabSz="1811701" rtl="0" eaLnBrk="1" latinLnBrk="0" hangingPunct="1">
        <a:lnSpc>
          <a:spcPct val="90000"/>
        </a:lnSpc>
        <a:spcBef>
          <a:spcPts val="991"/>
        </a:spcBef>
        <a:buFont typeface="Arial" panose="020B0604020202020204" pitchFamily="34" charset="0"/>
        <a:buChar char="•"/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1pPr>
      <a:lvl2pPr marL="905850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2pPr>
      <a:lvl3pPr marL="181170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3pPr>
      <a:lvl4pPr marL="271755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4pPr>
      <a:lvl5pPr marL="3623401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5pPr>
      <a:lvl6pPr marL="4529252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6pPr>
      <a:lvl7pPr marL="5435102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7pPr>
      <a:lvl8pPr marL="6340953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8pPr>
      <a:lvl9pPr marL="7246803" algn="l" defTabSz="1811701" rtl="0" eaLnBrk="1" latinLnBrk="0" hangingPunct="1">
        <a:defRPr sz="35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08000" y="223545"/>
            <a:ext cx="22961600" cy="8648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5400" b="1" dirty="0">
                <a:solidFill>
                  <a:srgbClr val="00B0F0"/>
                </a:solidFill>
              </a:rPr>
              <a:t>Capítulo </a:t>
            </a:r>
            <a:r>
              <a:rPr lang="es-ES" sz="5400" b="1" dirty="0" smtClean="0">
                <a:solidFill>
                  <a:srgbClr val="00B0F0"/>
                </a:solidFill>
              </a:rPr>
              <a:t>8 Teoría  </a:t>
            </a:r>
            <a:r>
              <a:rPr lang="es-ES" sz="5400" b="1" dirty="0">
                <a:solidFill>
                  <a:srgbClr val="00B0F0"/>
                </a:solidFill>
              </a:rPr>
              <a:t>y  Pruebas   de  subestaciones   de </a:t>
            </a:r>
            <a:r>
              <a:rPr lang="es-ES" sz="5400" b="1" dirty="0" smtClean="0">
                <a:solidFill>
                  <a:srgbClr val="00B0F0"/>
                </a:solidFill>
              </a:rPr>
              <a:t>sistemas </a:t>
            </a:r>
            <a:r>
              <a:rPr lang="es-ES" sz="5400" b="1" dirty="0">
                <a:solidFill>
                  <a:srgbClr val="00B0F0"/>
                </a:solidFill>
              </a:rPr>
              <a:t>aislados en </a:t>
            </a:r>
            <a:r>
              <a:rPr lang="es-ES" sz="5400" b="1" dirty="0" smtClean="0">
                <a:solidFill>
                  <a:srgbClr val="00B0F0"/>
                </a:solidFill>
              </a:rPr>
              <a:t>aire</a:t>
            </a:r>
          </a:p>
          <a:p>
            <a:pPr algn="just"/>
            <a:endParaRPr lang="es-ES" sz="5400" b="1" dirty="0">
              <a:solidFill>
                <a:srgbClr val="00B0F0"/>
              </a:solidFill>
            </a:endParaRPr>
          </a:p>
          <a:p>
            <a:pPr algn="just"/>
            <a:r>
              <a:rPr lang="es-ES" sz="2800" b="1" dirty="0"/>
              <a:t>8.1 </a:t>
            </a:r>
            <a:r>
              <a:rPr lang="es-ES" sz="2800" b="1" dirty="0" smtClean="0"/>
              <a:t>INTRODUCCIÓN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Un sistema aislado en aire (AIS) de alta tensión consta de los </a:t>
            </a:r>
            <a:r>
              <a:rPr lang="es-ES" sz="2800" dirty="0" smtClean="0"/>
              <a:t>siguientes </a:t>
            </a:r>
            <a:r>
              <a:rPr lang="es-ES" sz="2800" dirty="0"/>
              <a:t>elementos</a:t>
            </a:r>
            <a:r>
              <a:rPr lang="es-ES" sz="2800" dirty="0" smtClean="0"/>
              <a:t>: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/>
              <a:t>1. Planta primaria</a:t>
            </a:r>
          </a:p>
          <a:p>
            <a:pPr lvl="1" algn="just"/>
            <a:r>
              <a:rPr lang="es-ES" sz="2800" b="1" dirty="0"/>
              <a:t>a.  Barras colectoras de corriente pesada</a:t>
            </a:r>
          </a:p>
          <a:p>
            <a:pPr lvl="1" algn="just"/>
            <a:r>
              <a:rPr lang="es-ES" sz="2800" b="1" dirty="0"/>
              <a:t>b. </a:t>
            </a:r>
            <a:r>
              <a:rPr lang="es-ES" sz="2800" b="1" dirty="0" err="1"/>
              <a:t>Aparamenta</a:t>
            </a:r>
            <a:r>
              <a:rPr lang="es-ES" sz="2800" b="1" dirty="0"/>
              <a:t>, transformadores,  etc</a:t>
            </a:r>
            <a:r>
              <a:rPr lang="es-ES" sz="2800" b="1" dirty="0" smtClean="0"/>
              <a:t>.</a:t>
            </a:r>
          </a:p>
          <a:p>
            <a:pPr lvl="1" algn="just"/>
            <a:endParaRPr lang="es-ES" sz="2800" b="1" dirty="0"/>
          </a:p>
          <a:p>
            <a:pPr algn="just"/>
            <a:r>
              <a:rPr lang="es-ES" sz="2800" b="1" dirty="0"/>
              <a:t>2. Equipo secundario</a:t>
            </a:r>
          </a:p>
          <a:p>
            <a:pPr lvl="1" algn="just"/>
            <a:r>
              <a:rPr lang="es-ES" sz="2800" b="1" dirty="0"/>
              <a:t>a. Transformadores de  instrumentos</a:t>
            </a:r>
          </a:p>
          <a:p>
            <a:pPr lvl="1" algn="just"/>
            <a:r>
              <a:rPr lang="es-ES" sz="2800" b="1" dirty="0"/>
              <a:t>b. Sistemas de protección, control e </a:t>
            </a:r>
            <a:r>
              <a:rPr lang="es-ES" sz="2800" b="1" dirty="0" smtClean="0"/>
              <a:t>información</a:t>
            </a:r>
          </a:p>
          <a:p>
            <a:pPr lvl="1" algn="just"/>
            <a:endParaRPr lang="es-ES" sz="2800" b="1" dirty="0"/>
          </a:p>
          <a:p>
            <a:pPr algn="just"/>
            <a:r>
              <a:rPr lang="es-ES" sz="2800" b="1" dirty="0"/>
              <a:t>3. Infraestructura</a:t>
            </a:r>
          </a:p>
          <a:p>
            <a:pPr lvl="1" algn="just"/>
            <a:r>
              <a:rPr lang="es-ES" sz="2800" b="1" dirty="0"/>
              <a:t>a.   Fundaciones y estructuras civiles</a:t>
            </a:r>
          </a:p>
          <a:p>
            <a:pPr lvl="1" algn="just"/>
            <a:r>
              <a:rPr lang="es-ES" sz="2800" b="1" dirty="0"/>
              <a:t>b.   Sistemas auxiliares</a:t>
            </a:r>
          </a:p>
          <a:p>
            <a:pPr algn="just"/>
            <a:r>
              <a:rPr lang="es-ES" sz="2800" dirty="0"/>
              <a:t>Como se muestra en la Figura 8.1 este  sistema utiliza aire </a:t>
            </a:r>
            <a:r>
              <a:rPr lang="es-ES" sz="2800" dirty="0" smtClean="0"/>
              <a:t>como </a:t>
            </a:r>
            <a:r>
              <a:rPr lang="es-ES" sz="2800" dirty="0"/>
              <a:t>medio aislante</a:t>
            </a:r>
            <a:r>
              <a:rPr lang="es-E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4749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08000" y="223545"/>
            <a:ext cx="22961600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/>
          </a:p>
          <a:p>
            <a:pPr algn="just"/>
            <a:r>
              <a:rPr lang="es-ES" sz="2800" b="1" dirty="0"/>
              <a:t>FIGURA 8.1 Construcción de línea de </a:t>
            </a:r>
            <a:r>
              <a:rPr lang="es-ES" sz="2800" b="1" dirty="0" err="1"/>
              <a:t>aparamenta</a:t>
            </a:r>
            <a:r>
              <a:rPr lang="es-ES" sz="2800" b="1" dirty="0"/>
              <a:t> aislada en </a:t>
            </a:r>
            <a:r>
              <a:rPr lang="es-ES" sz="2800" b="1" dirty="0" smtClean="0"/>
              <a:t>aire</a:t>
            </a:r>
            <a:r>
              <a:rPr lang="es-ES" sz="2800" b="1" dirty="0"/>
              <a:t>. 1: línea; 2: descargador de sobretensiones; 3: </a:t>
            </a:r>
            <a:r>
              <a:rPr lang="es-ES" sz="2800" b="1" dirty="0" smtClean="0"/>
              <a:t>transformador </a:t>
            </a:r>
            <a:r>
              <a:rPr lang="es-ES" sz="2800" b="1" dirty="0"/>
              <a:t>de corriente; 4: lado de la línea del aislador</a:t>
            </a:r>
            <a:r>
              <a:rPr lang="es-ES" sz="2800" b="1" dirty="0" smtClean="0"/>
              <a:t>; 5</a:t>
            </a:r>
            <a:r>
              <a:rPr lang="es-ES" sz="2800" b="1" dirty="0"/>
              <a:t>: interruptor;  6: aislador (seccionador);  </a:t>
            </a:r>
            <a:r>
              <a:rPr lang="es-ES" sz="2800" b="1" dirty="0" smtClean="0"/>
              <a:t>6’: </a:t>
            </a:r>
            <a:r>
              <a:rPr lang="es-ES" sz="2800" b="1" dirty="0"/>
              <a:t>seccionador de </a:t>
            </a:r>
            <a:r>
              <a:rPr lang="es-ES" sz="2800" b="1" dirty="0" smtClean="0"/>
              <a:t>puesta </a:t>
            </a:r>
            <a:r>
              <a:rPr lang="es-ES" sz="2800" b="1" dirty="0"/>
              <a:t>a tierra;  7:  barra colectora tubular rígida;  8:  soporte </a:t>
            </a:r>
            <a:r>
              <a:rPr lang="es-ES" sz="2800" b="1" dirty="0" err="1" smtClean="0"/>
              <a:t>postinsulador</a:t>
            </a:r>
            <a:r>
              <a:rPr lang="es-ES" sz="2800" b="1" dirty="0"/>
              <a:t>; 9: aislante de tensión  para  1;  10:  pórtico </a:t>
            </a:r>
            <a:r>
              <a:rPr lang="es-ES" sz="2800" b="1" dirty="0" smtClean="0"/>
              <a:t>(</a:t>
            </a:r>
            <a:r>
              <a:rPr lang="es-ES" sz="2800" b="1" dirty="0"/>
              <a:t>viga);  11: estructura  de soporte;  12: conductor  de blindaje </a:t>
            </a:r>
            <a:r>
              <a:rPr lang="es-ES" sz="2800" b="1" dirty="0" smtClean="0"/>
              <a:t>(</a:t>
            </a:r>
            <a:r>
              <a:rPr lang="es-ES" sz="2800" b="1" dirty="0"/>
              <a:t>ACSR</a:t>
            </a:r>
            <a:r>
              <a:rPr lang="es-ES" sz="2800" b="1" dirty="0" smtClean="0"/>
              <a:t>).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dirty="0"/>
              <a:t>Esto tiene  restricciones  en  la  distancia  mínima  requerida </a:t>
            </a:r>
            <a:r>
              <a:rPr lang="es-ES" sz="2800" dirty="0" smtClean="0"/>
              <a:t>por  </a:t>
            </a:r>
            <a:r>
              <a:rPr lang="es-ES" sz="2800" dirty="0"/>
              <a:t>seguridad.  Por ejemplo,  para un sistema  de 220 </a:t>
            </a:r>
            <a:r>
              <a:rPr lang="es-ES" sz="2800" dirty="0" err="1"/>
              <a:t>kV</a:t>
            </a:r>
            <a:r>
              <a:rPr lang="es-ES" sz="2800" dirty="0"/>
              <a:t>  la </a:t>
            </a:r>
            <a:r>
              <a:rPr lang="es-ES" sz="2800" dirty="0" smtClean="0"/>
              <a:t>distancia </a:t>
            </a:r>
            <a:r>
              <a:rPr lang="es-ES" sz="2800" dirty="0"/>
              <a:t>libre es de 178 cm para la fase a tierra y de 225 cm </a:t>
            </a:r>
            <a:r>
              <a:rPr lang="es-ES" sz="2800" dirty="0" smtClean="0"/>
              <a:t>entre </a:t>
            </a:r>
            <a:r>
              <a:rPr lang="es-ES" sz="2800" dirty="0"/>
              <a:t>fases. Para un sistema de  66 </a:t>
            </a:r>
            <a:r>
              <a:rPr lang="es-ES" sz="2800" dirty="0" err="1"/>
              <a:t>kV</a:t>
            </a:r>
            <a:r>
              <a:rPr lang="es-ES" sz="2800" dirty="0"/>
              <a:t>, la distancia libre es de </a:t>
            </a:r>
            <a:r>
              <a:rPr lang="es-ES" sz="2800" dirty="0" smtClean="0"/>
              <a:t>63 </a:t>
            </a:r>
            <a:r>
              <a:rPr lang="es-ES" sz="2800" dirty="0"/>
              <a:t>cm para la fase a tierra y de 77 cm entre fases</a:t>
            </a:r>
            <a:r>
              <a:rPr lang="es-ES" sz="2800" dirty="0" smtClean="0"/>
              <a:t>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879474"/>
            <a:ext cx="16459200" cy="963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315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08000" y="223545"/>
            <a:ext cx="22961600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/>
              <a:t>Las </a:t>
            </a:r>
            <a:r>
              <a:rPr lang="es-ES" sz="2800" dirty="0"/>
              <a:t>Figuras 8.2 a 8.6 muestran  los  componentes  de  u n a </a:t>
            </a:r>
            <a:r>
              <a:rPr lang="es-ES" sz="2800" dirty="0" smtClean="0"/>
              <a:t> AIS. Las pruebas de estos componentes se discutirán en los siguientes </a:t>
            </a:r>
            <a:r>
              <a:rPr lang="es-ES" sz="2800" dirty="0"/>
              <a:t>capítulos</a:t>
            </a:r>
            <a:r>
              <a:rPr lang="es-ES" sz="2800" dirty="0" smtClean="0"/>
              <a:t>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r>
              <a:rPr lang="es-ES" sz="2800" b="1" dirty="0"/>
              <a:t>FIGURA 8.2 Seccionador montado en posición vertical</a:t>
            </a:r>
            <a:r>
              <a:rPr lang="es-ES" sz="2800" b="1" dirty="0" smtClean="0"/>
              <a:t>.</a:t>
            </a:r>
          </a:p>
          <a:p>
            <a:pPr algn="just"/>
            <a:r>
              <a:rPr lang="es-ES" sz="2800" dirty="0" smtClean="0"/>
              <a:t>.</a:t>
            </a:r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027112"/>
            <a:ext cx="10795000" cy="570388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7000" y="970756"/>
            <a:ext cx="10642600" cy="576024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2153900" y="6731000"/>
            <a:ext cx="120777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800" b="1" dirty="0" smtClean="0"/>
              <a:t>FIGURA </a:t>
            </a:r>
            <a:r>
              <a:rPr lang="es-ES" sz="2800" b="1" dirty="0"/>
              <a:t>8.3      Seccionador montado verticalmente.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0" y="7155539"/>
            <a:ext cx="10795000" cy="5847417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381250" y="12904275"/>
            <a:ext cx="7048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/>
              <a:t>FIGURA 8.4     Seccionador de  rotura  </a:t>
            </a:r>
            <a:r>
              <a:rPr lang="es-ES" sz="2800" b="1" dirty="0" smtClean="0"/>
              <a:t>vertical</a:t>
            </a:r>
            <a:endParaRPr lang="es-ES" sz="2800" b="1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27001" y="7254220"/>
            <a:ext cx="10642600" cy="5748736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0953751" y="12904275"/>
            <a:ext cx="132016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/>
              <a:t>FIGURA 8.5 Interruptor de </a:t>
            </a:r>
            <a:r>
              <a:rPr lang="es-ES" sz="3200" b="1" dirty="0" smtClean="0"/>
              <a:t>gran volumen de aceite de </a:t>
            </a:r>
            <a:r>
              <a:rPr lang="es-ES" sz="3200" b="1" dirty="0"/>
              <a:t>tres tanques.</a:t>
            </a:r>
          </a:p>
          <a:p>
            <a:pPr algn="just"/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532431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08000" y="223545"/>
            <a:ext cx="22961600" cy="8279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endParaRPr lang="es-ES" sz="2800" dirty="0" smtClean="0"/>
          </a:p>
          <a:p>
            <a:pPr algn="just"/>
            <a:endParaRPr lang="es-ES" sz="2800" dirty="0"/>
          </a:p>
          <a:p>
            <a:pPr algn="just"/>
            <a:r>
              <a:rPr lang="es-ES" sz="2800" b="1" dirty="0" smtClean="0"/>
              <a:t>8.2 </a:t>
            </a:r>
            <a:r>
              <a:rPr lang="es-ES" sz="2800" b="1" dirty="0"/>
              <a:t>PRUEBA DE LOS COMPONENTES </a:t>
            </a:r>
            <a:r>
              <a:rPr lang="es-ES" sz="2800" b="1" dirty="0" smtClean="0"/>
              <a:t>AIS</a:t>
            </a:r>
          </a:p>
          <a:p>
            <a:pPr algn="just"/>
            <a:endParaRPr lang="es-ES" sz="2800" dirty="0" smtClean="0"/>
          </a:p>
          <a:p>
            <a:pPr algn="just"/>
            <a:r>
              <a:rPr lang="es-ES" sz="2800" dirty="0" smtClean="0"/>
              <a:t>Explicado </a:t>
            </a:r>
            <a:r>
              <a:rPr lang="es-ES" sz="2800" dirty="0"/>
              <a:t>en detalle en el </a:t>
            </a:r>
            <a:r>
              <a:rPr lang="es-ES" sz="2800" b="1" i="1" dirty="0"/>
              <a:t>Capítulo 3 anterior, Introducción a </a:t>
            </a:r>
            <a:r>
              <a:rPr lang="es-ES" sz="2800" b="1" i="1" dirty="0" smtClean="0"/>
              <a:t>las </a:t>
            </a:r>
            <a:r>
              <a:rPr lang="es-ES" sz="2800" b="1" i="1" dirty="0"/>
              <a:t>pruebas y puesta en servicio del sistema de potencia.</a:t>
            </a:r>
          </a:p>
        </p:txBody>
      </p:sp>
      <p:sp>
        <p:nvSpPr>
          <p:cNvPr id="8" name="Rectángulo 7"/>
          <p:cNvSpPr/>
          <p:nvPr/>
        </p:nvSpPr>
        <p:spPr>
          <a:xfrm>
            <a:off x="5772150" y="5985077"/>
            <a:ext cx="120777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3600" b="1" dirty="0" smtClean="0"/>
              <a:t>FIGURA </a:t>
            </a:r>
            <a:r>
              <a:rPr lang="es-ES" sz="3600" b="1" dirty="0"/>
              <a:t>8.6 Interruptor de tanque muerto de gas SF6</a:t>
            </a:r>
            <a:endParaRPr lang="es-ES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660400"/>
            <a:ext cx="11449050" cy="532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3872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341</TotalTime>
  <Words>351</Words>
  <Application>Microsoft Office PowerPoint</Application>
  <PresentationFormat>Personalizado</PresentationFormat>
  <Paragraphs>96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Marita</dc:creator>
  <cp:lastModifiedBy>Marita</cp:lastModifiedBy>
  <cp:revision>112</cp:revision>
  <dcterms:created xsi:type="dcterms:W3CDTF">2023-01-24T22:50:25Z</dcterms:created>
  <dcterms:modified xsi:type="dcterms:W3CDTF">2023-04-09T02:14:10Z</dcterms:modified>
</cp:coreProperties>
</file>